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Tenor Sans" charset="1" panose="02000000000000000000"/>
      <p:regular r:id="rId19"/>
    </p:embeddedFont>
    <p:embeddedFont>
      <p:font typeface="Glacial Indifference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jpeg" Type="http://schemas.openxmlformats.org/officeDocument/2006/relationships/image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7024" y="3526851"/>
            <a:ext cx="14633953" cy="28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spc="-256">
                <a:solidFill>
                  <a:srgbClr val="022033"/>
                </a:solidFill>
                <a:latin typeface="Glacial Indifference Bold"/>
              </a:rPr>
              <a:t>LIP READING FOR SILENT SPEECH RECOGNITION USING 3D CONVOLUTION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38944" y="1023388"/>
            <a:ext cx="1237134" cy="1200949"/>
            <a:chOff x="0" y="0"/>
            <a:chExt cx="325830" cy="316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09474" y="7267382"/>
            <a:ext cx="3741831" cy="37418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946898"/>
            <a:ext cx="7226056" cy="131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AUTOR: </a:t>
            </a:r>
          </a:p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JAVIER ALEJANDRO CAMACHO MACHACA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30493" y="6333843"/>
            <a:ext cx="4174033" cy="4174033"/>
          </a:xfrm>
          <a:custGeom>
            <a:avLst/>
            <a:gdLst/>
            <a:ahLst/>
            <a:cxnLst/>
            <a:rect r="r" b="b" t="t" l="l"/>
            <a:pathLst>
              <a:path h="4174033" w="4174033">
                <a:moveTo>
                  <a:pt x="0" y="0"/>
                </a:moveTo>
                <a:lnTo>
                  <a:pt x="4174033" y="0"/>
                </a:lnTo>
                <a:lnTo>
                  <a:pt x="4174033" y="4174033"/>
                </a:lnTo>
                <a:lnTo>
                  <a:pt x="0" y="417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3244" y="7946898"/>
            <a:ext cx="7226056" cy="87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TUTOR: </a:t>
            </a:r>
          </a:p>
          <a:p>
            <a:pPr algn="ctr">
              <a:lnSpc>
                <a:spcPts val="3504"/>
              </a:lnSpc>
            </a:pPr>
            <a:r>
              <a:rPr lang="en-US" sz="2400" spc="247">
                <a:solidFill>
                  <a:srgbClr val="022033"/>
                </a:solidFill>
                <a:latin typeface="Tenor Sans"/>
              </a:rPr>
              <a:t>COEN JACOBUS ANTENS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919748" y="371380"/>
            <a:ext cx="1881423" cy="2257708"/>
          </a:xfrm>
          <a:custGeom>
            <a:avLst/>
            <a:gdLst/>
            <a:ahLst/>
            <a:cxnLst/>
            <a:rect r="r" b="b" t="t" l="l"/>
            <a:pathLst>
              <a:path h="2257708" w="1881423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9746" y="3583715"/>
            <a:ext cx="4520160" cy="4413899"/>
          </a:xfrm>
          <a:custGeom>
            <a:avLst/>
            <a:gdLst/>
            <a:ahLst/>
            <a:cxnLst/>
            <a:rect r="r" b="b" t="t" l="l"/>
            <a:pathLst>
              <a:path h="4413899" w="4520160">
                <a:moveTo>
                  <a:pt x="0" y="0"/>
                </a:moveTo>
                <a:lnTo>
                  <a:pt x="4520160" y="0"/>
                </a:lnTo>
                <a:lnTo>
                  <a:pt x="4520160" y="4413899"/>
                </a:lnTo>
                <a:lnTo>
                  <a:pt x="0" y="4413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77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78307" y="4367760"/>
            <a:ext cx="2863320" cy="2845809"/>
          </a:xfrm>
          <a:custGeom>
            <a:avLst/>
            <a:gdLst/>
            <a:ahLst/>
            <a:cxnLst/>
            <a:rect r="r" b="b" t="t" l="l"/>
            <a:pathLst>
              <a:path h="2845809" w="2863320">
                <a:moveTo>
                  <a:pt x="0" y="0"/>
                </a:moveTo>
                <a:lnTo>
                  <a:pt x="2863320" y="0"/>
                </a:lnTo>
                <a:lnTo>
                  <a:pt x="286332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0319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4899906" y="5790664"/>
            <a:ext cx="378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556911" y="4367760"/>
            <a:ext cx="2859260" cy="2845809"/>
          </a:xfrm>
          <a:custGeom>
            <a:avLst/>
            <a:gdLst/>
            <a:ahLst/>
            <a:cxnLst/>
            <a:rect r="r" b="b" t="t" l="l"/>
            <a:pathLst>
              <a:path h="2845809" w="2859260">
                <a:moveTo>
                  <a:pt x="0" y="0"/>
                </a:moveTo>
                <a:lnTo>
                  <a:pt x="2859260" y="0"/>
                </a:lnTo>
                <a:lnTo>
                  <a:pt x="285926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326" t="0" r="-22060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31455" y="4367760"/>
            <a:ext cx="2936958" cy="2845809"/>
          </a:xfrm>
          <a:custGeom>
            <a:avLst/>
            <a:gdLst/>
            <a:ahLst/>
            <a:cxnLst/>
            <a:rect r="r" b="b" t="t" l="l"/>
            <a:pathLst>
              <a:path h="2845809" w="2936958">
                <a:moveTo>
                  <a:pt x="0" y="0"/>
                </a:moveTo>
                <a:lnTo>
                  <a:pt x="2936958" y="0"/>
                </a:lnTo>
                <a:lnTo>
                  <a:pt x="2936958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626" t="0" r="-10590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87513" y="4367760"/>
            <a:ext cx="2826805" cy="2845809"/>
          </a:xfrm>
          <a:custGeom>
            <a:avLst/>
            <a:gdLst/>
            <a:ahLst/>
            <a:cxnLst/>
            <a:rect r="r" b="b" t="t" l="l"/>
            <a:pathLst>
              <a:path h="2845809" w="2826805">
                <a:moveTo>
                  <a:pt x="0" y="0"/>
                </a:moveTo>
                <a:lnTo>
                  <a:pt x="2826804" y="0"/>
                </a:lnTo>
                <a:lnTo>
                  <a:pt x="2826804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877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8141627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1416171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4768413" y="5790664"/>
            <a:ext cx="419100" cy="331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8593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76432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46577" y="2828181"/>
            <a:ext cx="6428303" cy="6608795"/>
          </a:xfrm>
          <a:custGeom>
            <a:avLst/>
            <a:gdLst/>
            <a:ahLst/>
            <a:cxnLst/>
            <a:rect r="r" b="b" t="t" l="l"/>
            <a:pathLst>
              <a:path h="6608795" w="6428303">
                <a:moveTo>
                  <a:pt x="0" y="0"/>
                </a:moveTo>
                <a:lnTo>
                  <a:pt x="6428303" y="0"/>
                </a:lnTo>
                <a:lnTo>
                  <a:pt x="642830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150" y="8961477"/>
            <a:ext cx="3318096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</a:rPr>
              <a:t>PRECISIÓ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</a:rPr>
              <a:t>85%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6171" y="8961477"/>
            <a:ext cx="5318362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</a:rPr>
              <a:t>PRECISIÓ DE VALIDACIÓ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</a:rPr>
              <a:t>70%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1888" y="3134529"/>
            <a:ext cx="626908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22033"/>
                </a:solidFill>
                <a:latin typeface="Glacial Indifference"/>
              </a:rPr>
              <a:t>WORDS = 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[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ATTACK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BLACK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FINAL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IMPACT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LATER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MEDIA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OFFICE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PRESS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SPEND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</a:rPr>
              <a:t>WEEKS</a:t>
            </a:r>
            <a:r>
              <a:rPr lang="en-US" sz="2299">
                <a:solidFill>
                  <a:srgbClr val="022033"/>
                </a:solidFill>
                <a:latin typeface="Glacial Indifference"/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8422254" cy="1543050"/>
            <a:chOff x="0" y="0"/>
            <a:chExt cx="221820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8207" cy="406400"/>
            </a:xfrm>
            <a:custGeom>
              <a:avLst/>
              <a:gdLst/>
              <a:ahLst/>
              <a:cxnLst/>
              <a:rect r="r" b="b" t="t" l="l"/>
              <a:pathLst>
                <a:path h="406400" w="2218207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763" y="5314434"/>
            <a:ext cx="2636869" cy="3183984"/>
            <a:chOff x="0" y="0"/>
            <a:chExt cx="3515825" cy="42453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62384" y="215910"/>
              <a:ext cx="3061115" cy="360095"/>
              <a:chOff x="0" y="0"/>
              <a:chExt cx="1197847" cy="1409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978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197847">
                    <a:moveTo>
                      <a:pt x="70455" y="0"/>
                    </a:moveTo>
                    <a:lnTo>
                      <a:pt x="1127393" y="0"/>
                    </a:lnTo>
                    <a:cubicBezTo>
                      <a:pt x="1166304" y="0"/>
                      <a:pt x="1197847" y="31544"/>
                      <a:pt x="1197847" y="70455"/>
                    </a:cubicBezTo>
                    <a:lnTo>
                      <a:pt x="1197847" y="70455"/>
                    </a:lnTo>
                    <a:cubicBezTo>
                      <a:pt x="1197847" y="89140"/>
                      <a:pt x="1190425" y="107061"/>
                      <a:pt x="1177212" y="120274"/>
                    </a:cubicBezTo>
                    <a:cubicBezTo>
                      <a:pt x="1163999" y="133486"/>
                      <a:pt x="1146079" y="140909"/>
                      <a:pt x="11273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1978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24000">
              <a:off x="183857" y="846330"/>
              <a:ext cx="1752715" cy="1614978"/>
            </a:xfrm>
            <a:custGeom>
              <a:avLst/>
              <a:gdLst/>
              <a:ahLst/>
              <a:cxnLst/>
              <a:rect r="r" b="b" t="t" l="l"/>
              <a:pathLst>
                <a:path h="1614978" w="1752715">
                  <a:moveTo>
                    <a:pt x="11190" y="0"/>
                  </a:moveTo>
                  <a:lnTo>
                    <a:pt x="1752715" y="12158"/>
                  </a:lnTo>
                  <a:lnTo>
                    <a:pt x="1741525" y="1614978"/>
                  </a:lnTo>
                  <a:lnTo>
                    <a:pt x="0" y="1602819"/>
                  </a:lnTo>
                  <a:lnTo>
                    <a:pt x="11190" y="0"/>
                  </a:lnTo>
                  <a:close/>
                </a:path>
              </a:pathLst>
            </a:custGeom>
            <a:blipFill>
              <a:blip r:embed="rId2"/>
              <a:stretch>
                <a:fillRect l="-48299" t="-63035" r="-205451" b="-34903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2634424">
              <a:off x="1649456" y="2646546"/>
              <a:ext cx="876851" cy="579975"/>
              <a:chOff x="0" y="0"/>
              <a:chExt cx="812800" cy="53760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CLASSIFICAR VOCALS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02908" y="3018384"/>
              <a:ext cx="641087" cy="99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12"/>
                </a:lnSpc>
              </a:pPr>
              <a:r>
                <a:rPr lang="en-US" sz="5556">
                  <a:solidFill>
                    <a:srgbClr val="000000"/>
                  </a:solidFill>
                  <a:latin typeface="Glacial Indifference"/>
                </a:rPr>
                <a:t>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91081" y="5314434"/>
            <a:ext cx="2636869" cy="3183984"/>
            <a:chOff x="0" y="0"/>
            <a:chExt cx="3515825" cy="42453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96B5D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95108" y="215910"/>
              <a:ext cx="3325610" cy="360095"/>
              <a:chOff x="0" y="0"/>
              <a:chExt cx="1301347" cy="14090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013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301347">
                    <a:moveTo>
                      <a:pt x="70455" y="0"/>
                    </a:moveTo>
                    <a:lnTo>
                      <a:pt x="1230893" y="0"/>
                    </a:lnTo>
                    <a:cubicBezTo>
                      <a:pt x="1249578" y="0"/>
                      <a:pt x="1267499" y="7423"/>
                      <a:pt x="1280712" y="20636"/>
                    </a:cubicBezTo>
                    <a:cubicBezTo>
                      <a:pt x="1293924" y="33848"/>
                      <a:pt x="1301347" y="51769"/>
                      <a:pt x="1301347" y="70455"/>
                    </a:cubicBezTo>
                    <a:lnTo>
                      <a:pt x="1301347" y="70455"/>
                    </a:lnTo>
                    <a:cubicBezTo>
                      <a:pt x="1301347" y="109366"/>
                      <a:pt x="1269804" y="140909"/>
                      <a:pt x="12308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013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95108" y="220665"/>
              <a:ext cx="3325610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CLASSIFICAR PARAULES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25260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2786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0312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260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2786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20312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260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2786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20312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35" id="35"/>
            <p:cNvGrpSpPr/>
            <p:nvPr/>
          </p:nvGrpSpPr>
          <p:grpSpPr>
            <a:xfrm rot="2634424">
              <a:off x="1533370" y="2432807"/>
              <a:ext cx="876851" cy="579975"/>
              <a:chOff x="0" y="0"/>
              <a:chExt cx="812800" cy="53760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582298" y="3231194"/>
              <a:ext cx="1702379" cy="503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826">
                  <a:solidFill>
                    <a:srgbClr val="000000"/>
                  </a:solidFill>
                  <a:latin typeface="Glacial Indifference"/>
                </a:rPr>
                <a:t>ATTACK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392398" y="5314434"/>
            <a:ext cx="2636869" cy="3183984"/>
            <a:chOff x="0" y="0"/>
            <a:chExt cx="3515825" cy="424531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66005" y="215910"/>
              <a:ext cx="2137877" cy="360095"/>
              <a:chOff x="0" y="0"/>
              <a:chExt cx="836574" cy="140909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3657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836575">
                    <a:moveTo>
                      <a:pt x="70455" y="0"/>
                    </a:moveTo>
                    <a:lnTo>
                      <a:pt x="766120" y="0"/>
                    </a:lnTo>
                    <a:cubicBezTo>
                      <a:pt x="784806" y="0"/>
                      <a:pt x="802726" y="7423"/>
                      <a:pt x="815939" y="20636"/>
                    </a:cubicBezTo>
                    <a:cubicBezTo>
                      <a:pt x="829152" y="33848"/>
                      <a:pt x="836575" y="51769"/>
                      <a:pt x="836575" y="70455"/>
                    </a:cubicBezTo>
                    <a:lnTo>
                      <a:pt x="836575" y="70455"/>
                    </a:lnTo>
                    <a:cubicBezTo>
                      <a:pt x="836575" y="109366"/>
                      <a:pt x="805031" y="140909"/>
                      <a:pt x="76612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836574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</a:rPr>
                <a:t>PREDIR FRASES</a:t>
              </a:r>
            </a:p>
          </p:txBody>
        </p:sp>
        <p:sp>
          <p:nvSpPr>
            <p:cNvPr name="Freeform 47" id="47"/>
            <p:cNvSpPr/>
            <p:nvPr/>
          </p:nvSpPr>
          <p:spPr>
            <a:xfrm flipH="false" flipV="false" rot="0">
              <a:off x="19021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6547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4073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9021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66547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14073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9021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66547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14073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42776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90302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37828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42776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90302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37828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2776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90302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37828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5400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2926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704527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75400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22926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704527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75400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22926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704527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 rot="0">
              <a:off x="371830" y="3292915"/>
              <a:ext cx="2897845" cy="370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0"/>
                </a:lnSpc>
              </a:pPr>
              <a:r>
                <a:rPr lang="en-US" sz="2120">
                  <a:solidFill>
                    <a:srgbClr val="000000"/>
                  </a:solidFill>
                  <a:latin typeface="Glacial Indifference"/>
                </a:rPr>
                <a:t>ATTACK THE BASE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5400000">
              <a:off x="1538700" y="2816347"/>
              <a:ext cx="438426" cy="289987"/>
              <a:chOff x="0" y="0"/>
              <a:chExt cx="812800" cy="537609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78" id="78"/>
          <p:cNvSpPr/>
          <p:nvPr/>
        </p:nvSpPr>
        <p:spPr>
          <a:xfrm flipH="false" flipV="false" rot="0">
            <a:off x="1535907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7312270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5" y="0"/>
                </a:lnTo>
                <a:lnTo>
                  <a:pt x="797125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0" y="945790"/>
            <a:ext cx="7643132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CONCLUSIÓ</a:t>
            </a:r>
          </a:p>
        </p:txBody>
      </p:sp>
      <p:sp>
        <p:nvSpPr>
          <p:cNvPr name="Freeform 81" id="81"/>
          <p:cNvSpPr/>
          <p:nvPr/>
        </p:nvSpPr>
        <p:spPr>
          <a:xfrm flipH="false" flipV="false" rot="0">
            <a:off x="4410952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1975092" y="3637065"/>
            <a:ext cx="1725769" cy="5621235"/>
            <a:chOff x="0" y="0"/>
            <a:chExt cx="2301025" cy="7494980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0" y="0"/>
              <a:ext cx="2301025" cy="7494980"/>
              <a:chOff x="0" y="0"/>
              <a:chExt cx="413002" cy="1345244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41300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13002">
                    <a:moveTo>
                      <a:pt x="172798" y="0"/>
                    </a:moveTo>
                    <a:lnTo>
                      <a:pt x="240204" y="0"/>
                    </a:lnTo>
                    <a:cubicBezTo>
                      <a:pt x="286033" y="0"/>
                      <a:pt x="329984" y="18205"/>
                      <a:pt x="362390" y="50611"/>
                    </a:cubicBezTo>
                    <a:cubicBezTo>
                      <a:pt x="394796" y="83017"/>
                      <a:pt x="413002" y="126969"/>
                      <a:pt x="413002" y="172798"/>
                    </a:cubicBezTo>
                    <a:lnTo>
                      <a:pt x="413002" y="1172446"/>
                    </a:lnTo>
                    <a:cubicBezTo>
                      <a:pt x="413002" y="1218275"/>
                      <a:pt x="394796" y="1262227"/>
                      <a:pt x="362390" y="1294632"/>
                    </a:cubicBezTo>
                    <a:cubicBezTo>
                      <a:pt x="329984" y="1327038"/>
                      <a:pt x="286033" y="1345244"/>
                      <a:pt x="240204" y="1345244"/>
                    </a:cubicBezTo>
                    <a:lnTo>
                      <a:pt x="172798" y="1345244"/>
                    </a:lnTo>
                    <a:cubicBezTo>
                      <a:pt x="77364" y="1345244"/>
                      <a:pt x="0" y="1267879"/>
                      <a:pt x="0" y="1172446"/>
                    </a:cubicBezTo>
                    <a:lnTo>
                      <a:pt x="0" y="172798"/>
                    </a:lnTo>
                    <a:cubicBezTo>
                      <a:pt x="0" y="77364"/>
                      <a:pt x="77364" y="0"/>
                      <a:pt x="172798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41300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6" id="86"/>
            <p:cNvSpPr txBox="true"/>
            <p:nvPr/>
          </p:nvSpPr>
          <p:spPr>
            <a:xfrm rot="0">
              <a:off x="248354" y="703472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A...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48354" y="76200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ATTACK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248354" y="1330743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48354" y="1958015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48354" y="258528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248354" y="3212558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248354" y="3832134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248354" y="445940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248354" y="507438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248354" y="570165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248354" y="632892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97" id="97"/>
            <p:cNvSpPr txBox="true"/>
            <p:nvPr/>
          </p:nvSpPr>
          <p:spPr>
            <a:xfrm rot="0">
              <a:off x="248354" y="694390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4035160" y="3637065"/>
            <a:ext cx="1794176" cy="5621235"/>
            <a:chOff x="0" y="0"/>
            <a:chExt cx="2392234" cy="7494980"/>
          </a:xfrm>
        </p:grpSpPr>
        <p:grpSp>
          <p:nvGrpSpPr>
            <p:cNvPr name="Group 99" id="99"/>
            <p:cNvGrpSpPr/>
            <p:nvPr/>
          </p:nvGrpSpPr>
          <p:grpSpPr>
            <a:xfrm rot="0">
              <a:off x="0" y="0"/>
              <a:ext cx="2392234" cy="7494980"/>
              <a:chOff x="0" y="0"/>
              <a:chExt cx="429372" cy="1345244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42937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29372">
                    <a:moveTo>
                      <a:pt x="166210" y="0"/>
                    </a:moveTo>
                    <a:lnTo>
                      <a:pt x="263163" y="0"/>
                    </a:lnTo>
                    <a:cubicBezTo>
                      <a:pt x="354958" y="0"/>
                      <a:pt x="429372" y="74415"/>
                      <a:pt x="429372" y="166210"/>
                    </a:cubicBezTo>
                    <a:lnTo>
                      <a:pt x="429372" y="1179034"/>
                    </a:lnTo>
                    <a:cubicBezTo>
                      <a:pt x="429372" y="1223116"/>
                      <a:pt x="411861" y="1265392"/>
                      <a:pt x="380691" y="1296562"/>
                    </a:cubicBezTo>
                    <a:cubicBezTo>
                      <a:pt x="349520" y="1327732"/>
                      <a:pt x="307244" y="1345244"/>
                      <a:pt x="263163" y="1345244"/>
                    </a:cubicBezTo>
                    <a:lnTo>
                      <a:pt x="166210" y="1345244"/>
                    </a:lnTo>
                    <a:cubicBezTo>
                      <a:pt x="74415" y="1345244"/>
                      <a:pt x="0" y="1270829"/>
                      <a:pt x="0" y="1179034"/>
                    </a:cubicBezTo>
                    <a:lnTo>
                      <a:pt x="0" y="166210"/>
                    </a:lnTo>
                    <a:cubicBezTo>
                      <a:pt x="0" y="74415"/>
                      <a:pt x="74415" y="0"/>
                      <a:pt x="166210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42937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2" id="102"/>
            <p:cNvSpPr txBox="true"/>
            <p:nvPr/>
          </p:nvSpPr>
          <p:spPr>
            <a:xfrm rot="0">
              <a:off x="179544" y="703472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A...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179544" y="76200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ATAQUE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79544" y="1330743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179544" y="1958015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179544" y="258528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179544" y="3212558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179544" y="3832134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179544" y="445940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179544" y="507438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79544" y="570165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79544" y="632892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179544" y="694390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</a:rPr>
                <a:t>...</a:t>
              </a: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1359843" y="3637065"/>
            <a:ext cx="398152" cy="5621235"/>
            <a:chOff x="0" y="0"/>
            <a:chExt cx="530869" cy="7494980"/>
          </a:xfrm>
        </p:grpSpPr>
        <p:grpSp>
          <p:nvGrpSpPr>
            <p:cNvPr name="Group 115" id="115"/>
            <p:cNvGrpSpPr/>
            <p:nvPr/>
          </p:nvGrpSpPr>
          <p:grpSpPr>
            <a:xfrm rot="0">
              <a:off x="0" y="0"/>
              <a:ext cx="530869" cy="7494980"/>
              <a:chOff x="0" y="0"/>
              <a:chExt cx="107129" cy="151247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107129" cy="1512476"/>
              </a:xfrm>
              <a:custGeom>
                <a:avLst/>
                <a:gdLst/>
                <a:ahLst/>
                <a:cxnLst/>
                <a:rect r="r" b="b" t="t" l="l"/>
                <a:pathLst>
                  <a:path h="1512476" w="107129">
                    <a:moveTo>
                      <a:pt x="53564" y="0"/>
                    </a:moveTo>
                    <a:lnTo>
                      <a:pt x="53564" y="0"/>
                    </a:lnTo>
                    <a:cubicBezTo>
                      <a:pt x="67770" y="0"/>
                      <a:pt x="81395" y="5643"/>
                      <a:pt x="91440" y="15689"/>
                    </a:cubicBezTo>
                    <a:cubicBezTo>
                      <a:pt x="101485" y="25734"/>
                      <a:pt x="107129" y="39358"/>
                      <a:pt x="107129" y="53564"/>
                    </a:cubicBezTo>
                    <a:lnTo>
                      <a:pt x="107129" y="1458912"/>
                    </a:lnTo>
                    <a:cubicBezTo>
                      <a:pt x="107129" y="1473118"/>
                      <a:pt x="101485" y="1486742"/>
                      <a:pt x="91440" y="1496787"/>
                    </a:cubicBezTo>
                    <a:cubicBezTo>
                      <a:pt x="81395" y="1506833"/>
                      <a:pt x="67770" y="1512476"/>
                      <a:pt x="53564" y="1512476"/>
                    </a:cubicBezTo>
                    <a:lnTo>
                      <a:pt x="53564" y="1512476"/>
                    </a:lnTo>
                    <a:cubicBezTo>
                      <a:pt x="39358" y="1512476"/>
                      <a:pt x="25734" y="1506833"/>
                      <a:pt x="15689" y="1496787"/>
                    </a:cubicBezTo>
                    <a:cubicBezTo>
                      <a:pt x="5643" y="1486742"/>
                      <a:pt x="0" y="1473118"/>
                      <a:pt x="0" y="1458912"/>
                    </a:cubicBezTo>
                    <a:lnTo>
                      <a:pt x="0" y="53564"/>
                    </a:lnTo>
                    <a:cubicBezTo>
                      <a:pt x="0" y="39358"/>
                      <a:pt x="5643" y="25734"/>
                      <a:pt x="15689" y="15689"/>
                    </a:cubicBezTo>
                    <a:cubicBezTo>
                      <a:pt x="25734" y="5643"/>
                      <a:pt x="39358" y="0"/>
                      <a:pt x="53564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38100"/>
                <a:ext cx="107129" cy="1550576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8" id="118"/>
            <p:cNvSpPr txBox="true"/>
            <p:nvPr/>
          </p:nvSpPr>
          <p:spPr>
            <a:xfrm rot="0">
              <a:off x="53668" y="59737"/>
              <a:ext cx="423533" cy="743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MÉS</a:t>
              </a:r>
            </a:p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 PARAULES</a:t>
              </a: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1975092" y="3027020"/>
            <a:ext cx="3854244" cy="399595"/>
            <a:chOff x="0" y="0"/>
            <a:chExt cx="5138991" cy="532793"/>
          </a:xfrm>
        </p:grpSpPr>
        <p:grpSp>
          <p:nvGrpSpPr>
            <p:cNvPr name="Group 120" id="120"/>
            <p:cNvGrpSpPr/>
            <p:nvPr/>
          </p:nvGrpSpPr>
          <p:grpSpPr>
            <a:xfrm rot="0">
              <a:off x="0" y="0"/>
              <a:ext cx="5138991" cy="532793"/>
              <a:chOff x="0" y="0"/>
              <a:chExt cx="1037041" cy="107517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37041" cy="107517"/>
              </a:xfrm>
              <a:custGeom>
                <a:avLst/>
                <a:gdLst/>
                <a:ahLst/>
                <a:cxnLst/>
                <a:rect r="r" b="b" t="t" l="l"/>
                <a:pathLst>
                  <a:path h="107517" w="1037041">
                    <a:moveTo>
                      <a:pt x="53758" y="0"/>
                    </a:moveTo>
                    <a:lnTo>
                      <a:pt x="983282" y="0"/>
                    </a:lnTo>
                    <a:cubicBezTo>
                      <a:pt x="997540" y="0"/>
                      <a:pt x="1011214" y="5664"/>
                      <a:pt x="1021295" y="15745"/>
                    </a:cubicBezTo>
                    <a:cubicBezTo>
                      <a:pt x="1031377" y="25827"/>
                      <a:pt x="1037041" y="39501"/>
                      <a:pt x="1037041" y="53758"/>
                    </a:cubicBezTo>
                    <a:lnTo>
                      <a:pt x="1037041" y="53758"/>
                    </a:lnTo>
                    <a:cubicBezTo>
                      <a:pt x="1037041" y="68016"/>
                      <a:pt x="1031377" y="81690"/>
                      <a:pt x="1021295" y="91771"/>
                    </a:cubicBezTo>
                    <a:cubicBezTo>
                      <a:pt x="1011214" y="101853"/>
                      <a:pt x="997540" y="107517"/>
                      <a:pt x="983282" y="107517"/>
                    </a:cubicBezTo>
                    <a:lnTo>
                      <a:pt x="53758" y="107517"/>
                    </a:lnTo>
                    <a:cubicBezTo>
                      <a:pt x="39501" y="107517"/>
                      <a:pt x="25827" y="101853"/>
                      <a:pt x="15745" y="91771"/>
                    </a:cubicBezTo>
                    <a:cubicBezTo>
                      <a:pt x="5664" y="81690"/>
                      <a:pt x="0" y="68016"/>
                      <a:pt x="0" y="53758"/>
                    </a:cubicBezTo>
                    <a:lnTo>
                      <a:pt x="0" y="53758"/>
                    </a:lnTo>
                    <a:cubicBezTo>
                      <a:pt x="0" y="39501"/>
                      <a:pt x="5664" y="25827"/>
                      <a:pt x="15745" y="15745"/>
                    </a:cubicBezTo>
                    <a:cubicBezTo>
                      <a:pt x="25827" y="5664"/>
                      <a:pt x="39501" y="0"/>
                      <a:pt x="53758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37041" cy="145617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3" id="123"/>
            <p:cNvSpPr txBox="true"/>
            <p:nvPr/>
          </p:nvSpPr>
          <p:spPr>
            <a:xfrm rot="0">
              <a:off x="183433" y="-57150"/>
              <a:ext cx="4772125" cy="58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</a:rPr>
                <a:t>MÉS IDIOMES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719189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93123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5146385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636153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576680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4706" y="5284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1560" y="1107126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</a:rPr>
              <a:t>ÍNDEX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4997" y="298171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PER QUÈ?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4997" y="4193758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4997" y="540356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OBJECTIUS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4997" y="662823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METODOLOGIA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4997" y="7839201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RESULTATS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486400" y="879182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04997" y="904900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</a:rPr>
              <a:t>CONCLUSIÓ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83903"/>
            <a:ext cx="8105789" cy="4674397"/>
          </a:xfrm>
          <a:custGeom>
            <a:avLst/>
            <a:gdLst/>
            <a:ahLst/>
            <a:cxnLst/>
            <a:rect r="r" b="b" t="t" l="l"/>
            <a:pathLst>
              <a:path h="4674397" w="8105789">
                <a:moveTo>
                  <a:pt x="0" y="0"/>
                </a:moveTo>
                <a:lnTo>
                  <a:pt x="8105789" y="0"/>
                </a:lnTo>
                <a:lnTo>
                  <a:pt x="8105789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7705" y="4583903"/>
            <a:ext cx="7011595" cy="4674397"/>
          </a:xfrm>
          <a:custGeom>
            <a:avLst/>
            <a:gdLst/>
            <a:ahLst/>
            <a:cxnLst/>
            <a:rect r="r" b="b" t="t" l="l"/>
            <a:pathLst>
              <a:path h="4674397" w="7011595">
                <a:moveTo>
                  <a:pt x="0" y="0"/>
                </a:moveTo>
                <a:lnTo>
                  <a:pt x="7011595" y="0"/>
                </a:lnTo>
                <a:lnTo>
                  <a:pt x="7011595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727180"/>
            <a:ext cx="6224828" cy="1543050"/>
            <a:chOff x="0" y="0"/>
            <a:chExt cx="163946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94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39461">
                  <a:moveTo>
                    <a:pt x="14362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36261" y="406400"/>
                  </a:lnTo>
                  <a:lnTo>
                    <a:pt x="1639461" y="203200"/>
                  </a:lnTo>
                  <a:lnTo>
                    <a:pt x="143626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52516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7023" y="727180"/>
            <a:ext cx="10264618" cy="1543050"/>
            <a:chOff x="0" y="0"/>
            <a:chExt cx="2703438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2703438">
                  <a:moveTo>
                    <a:pt x="0" y="0"/>
                  </a:moveTo>
                  <a:lnTo>
                    <a:pt x="2500238" y="0"/>
                  </a:lnTo>
                  <a:lnTo>
                    <a:pt x="2703438" y="203200"/>
                  </a:lnTo>
                  <a:lnTo>
                    <a:pt x="25002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76200"/>
              <a:ext cx="2449438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1012930"/>
            <a:ext cx="162306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PER QUÈ  ‘LIP READING’?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521630" cy="1543050"/>
            <a:chOff x="0" y="0"/>
            <a:chExt cx="198100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005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005">
                  <a:moveTo>
                    <a:pt x="177780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7805" y="406400"/>
                  </a:lnTo>
                  <a:lnTo>
                    <a:pt x="1981005" y="203200"/>
                  </a:lnTo>
                  <a:lnTo>
                    <a:pt x="1777805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66705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809738" y="4193629"/>
            <a:ext cx="4230976" cy="3698384"/>
          </a:xfrm>
          <a:custGeom>
            <a:avLst/>
            <a:gdLst/>
            <a:ahLst/>
            <a:cxnLst/>
            <a:rect r="r" b="b" t="t" l="l"/>
            <a:pathLst>
              <a:path h="3698384" w="4230976">
                <a:moveTo>
                  <a:pt x="0" y="0"/>
                </a:moveTo>
                <a:lnTo>
                  <a:pt x="4230976" y="0"/>
                </a:lnTo>
                <a:lnTo>
                  <a:pt x="4230976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21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647" y="3365289"/>
            <a:ext cx="3615456" cy="5423183"/>
          </a:xfrm>
          <a:custGeom>
            <a:avLst/>
            <a:gdLst/>
            <a:ahLst/>
            <a:cxnLst/>
            <a:rect r="r" b="b" t="t" l="l"/>
            <a:pathLst>
              <a:path h="5423183" w="3615456">
                <a:moveTo>
                  <a:pt x="0" y="0"/>
                </a:moveTo>
                <a:lnTo>
                  <a:pt x="3615456" y="0"/>
                </a:lnTo>
                <a:lnTo>
                  <a:pt x="3615456" y="5423183"/>
                </a:lnTo>
                <a:lnTo>
                  <a:pt x="0" y="542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8939" y="4193629"/>
            <a:ext cx="6574905" cy="3698384"/>
          </a:xfrm>
          <a:custGeom>
            <a:avLst/>
            <a:gdLst/>
            <a:ahLst/>
            <a:cxnLst/>
            <a:rect r="r" b="b" t="t" l="l"/>
            <a:pathLst>
              <a:path h="3698384" w="6574905">
                <a:moveTo>
                  <a:pt x="0" y="0"/>
                </a:moveTo>
                <a:lnTo>
                  <a:pt x="6574905" y="0"/>
                </a:lnTo>
                <a:lnTo>
                  <a:pt x="6574905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PROBLEMA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4156" y="8992307"/>
            <a:ext cx="4658438" cy="883920"/>
            <a:chOff x="0" y="0"/>
            <a:chExt cx="1226914" cy="232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6914" cy="232802"/>
            </a:xfrm>
            <a:custGeom>
              <a:avLst/>
              <a:gdLst/>
              <a:ahLst/>
              <a:cxnLst/>
              <a:rect r="r" b="b" t="t" l="l"/>
              <a:pathLst>
                <a:path h="232802" w="1226914">
                  <a:moveTo>
                    <a:pt x="58167" y="0"/>
                  </a:moveTo>
                  <a:lnTo>
                    <a:pt x="1168747" y="0"/>
                  </a:lnTo>
                  <a:cubicBezTo>
                    <a:pt x="1184174" y="0"/>
                    <a:pt x="1198969" y="6128"/>
                    <a:pt x="1209877" y="17037"/>
                  </a:cubicBezTo>
                  <a:cubicBezTo>
                    <a:pt x="1220786" y="27945"/>
                    <a:pt x="1226914" y="42740"/>
                    <a:pt x="1226914" y="58167"/>
                  </a:cubicBezTo>
                  <a:lnTo>
                    <a:pt x="1226914" y="174635"/>
                  </a:lnTo>
                  <a:cubicBezTo>
                    <a:pt x="1226914" y="190062"/>
                    <a:pt x="1220786" y="204857"/>
                    <a:pt x="1209877" y="215765"/>
                  </a:cubicBezTo>
                  <a:cubicBezTo>
                    <a:pt x="1198969" y="226674"/>
                    <a:pt x="1184174" y="232802"/>
                    <a:pt x="1168747" y="232802"/>
                  </a:cubicBezTo>
                  <a:lnTo>
                    <a:pt x="58167" y="232802"/>
                  </a:lnTo>
                  <a:cubicBezTo>
                    <a:pt x="42740" y="232802"/>
                    <a:pt x="27945" y="226674"/>
                    <a:pt x="17037" y="215765"/>
                  </a:cubicBezTo>
                  <a:cubicBezTo>
                    <a:pt x="6128" y="204857"/>
                    <a:pt x="0" y="190062"/>
                    <a:pt x="0" y="174635"/>
                  </a:cubicBezTo>
                  <a:lnTo>
                    <a:pt x="0" y="58167"/>
                  </a:lnTo>
                  <a:cubicBezTo>
                    <a:pt x="0" y="42740"/>
                    <a:pt x="6128" y="27945"/>
                    <a:pt x="17037" y="17037"/>
                  </a:cubicBezTo>
                  <a:cubicBezTo>
                    <a:pt x="27945" y="6128"/>
                    <a:pt x="42740" y="0"/>
                    <a:pt x="58167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6914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4156" y="8925632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NO SENTEN L’IDIOMA DE SIGNES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904885" y="8312222"/>
            <a:ext cx="4040682" cy="476250"/>
            <a:chOff x="0" y="0"/>
            <a:chExt cx="1064212" cy="1254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212" cy="125432"/>
            </a:xfrm>
            <a:custGeom>
              <a:avLst/>
              <a:gdLst/>
              <a:ahLst/>
              <a:cxnLst/>
              <a:rect r="r" b="b" t="t" l="l"/>
              <a:pathLst>
                <a:path h="125432" w="1064212">
                  <a:moveTo>
                    <a:pt x="62716" y="0"/>
                  </a:moveTo>
                  <a:lnTo>
                    <a:pt x="1001496" y="0"/>
                  </a:lnTo>
                  <a:cubicBezTo>
                    <a:pt x="1018130" y="0"/>
                    <a:pt x="1034082" y="6608"/>
                    <a:pt x="1045843" y="18369"/>
                  </a:cubicBezTo>
                  <a:cubicBezTo>
                    <a:pt x="1057605" y="30131"/>
                    <a:pt x="1064212" y="46083"/>
                    <a:pt x="1064212" y="62716"/>
                  </a:cubicBezTo>
                  <a:lnTo>
                    <a:pt x="1064212" y="62716"/>
                  </a:lnTo>
                  <a:cubicBezTo>
                    <a:pt x="1064212" y="79349"/>
                    <a:pt x="1057605" y="95301"/>
                    <a:pt x="1045843" y="107063"/>
                  </a:cubicBezTo>
                  <a:cubicBezTo>
                    <a:pt x="1034082" y="118825"/>
                    <a:pt x="1018130" y="125432"/>
                    <a:pt x="1001496" y="125432"/>
                  </a:cubicBezTo>
                  <a:lnTo>
                    <a:pt x="62716" y="125432"/>
                  </a:lnTo>
                  <a:cubicBezTo>
                    <a:pt x="46083" y="125432"/>
                    <a:pt x="30131" y="118825"/>
                    <a:pt x="18369" y="107063"/>
                  </a:cubicBezTo>
                  <a:cubicBezTo>
                    <a:pt x="6608" y="95301"/>
                    <a:pt x="0" y="79349"/>
                    <a:pt x="0" y="62716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64212" cy="163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596007" y="8279837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PÈRDUA D'AUDICIÓ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472687" y="8312222"/>
            <a:ext cx="3788229" cy="883920"/>
            <a:chOff x="0" y="0"/>
            <a:chExt cx="997723" cy="232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7723" cy="232802"/>
            </a:xfrm>
            <a:custGeom>
              <a:avLst/>
              <a:gdLst/>
              <a:ahLst/>
              <a:cxnLst/>
              <a:rect r="r" b="b" t="t" l="l"/>
              <a:pathLst>
                <a:path h="232802" w="997723">
                  <a:moveTo>
                    <a:pt x="71529" y="0"/>
                  </a:moveTo>
                  <a:lnTo>
                    <a:pt x="926194" y="0"/>
                  </a:lnTo>
                  <a:cubicBezTo>
                    <a:pt x="965698" y="0"/>
                    <a:pt x="997723" y="32025"/>
                    <a:pt x="997723" y="71529"/>
                  </a:cubicBezTo>
                  <a:lnTo>
                    <a:pt x="997723" y="161273"/>
                  </a:lnTo>
                  <a:cubicBezTo>
                    <a:pt x="997723" y="180244"/>
                    <a:pt x="990187" y="198437"/>
                    <a:pt x="976773" y="211852"/>
                  </a:cubicBezTo>
                  <a:cubicBezTo>
                    <a:pt x="963358" y="225266"/>
                    <a:pt x="945165" y="232802"/>
                    <a:pt x="926194" y="232802"/>
                  </a:cubicBezTo>
                  <a:lnTo>
                    <a:pt x="71529" y="232802"/>
                  </a:lnTo>
                  <a:cubicBezTo>
                    <a:pt x="32025" y="232802"/>
                    <a:pt x="0" y="200777"/>
                    <a:pt x="0" y="161273"/>
                  </a:cubicBezTo>
                  <a:lnTo>
                    <a:pt x="0" y="71529"/>
                  </a:lnTo>
                  <a:cubicBezTo>
                    <a:pt x="0" y="32025"/>
                    <a:pt x="32025" y="0"/>
                    <a:pt x="71529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7723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37582" y="8279837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COMENTARIS DE PARTITS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4465" y="3532365"/>
            <a:ext cx="4548077" cy="535015"/>
            <a:chOff x="0" y="0"/>
            <a:chExt cx="1197847" cy="1409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7847" cy="140909"/>
            </a:xfrm>
            <a:custGeom>
              <a:avLst/>
              <a:gdLst/>
              <a:ahLst/>
              <a:cxnLst/>
              <a:rect r="r" b="b" t="t" l="l"/>
              <a:pathLst>
                <a:path h="140909" w="1197847">
                  <a:moveTo>
                    <a:pt x="59578" y="0"/>
                  </a:moveTo>
                  <a:lnTo>
                    <a:pt x="1138269" y="0"/>
                  </a:lnTo>
                  <a:cubicBezTo>
                    <a:pt x="1154070" y="0"/>
                    <a:pt x="1169224" y="6277"/>
                    <a:pt x="1180397" y="17450"/>
                  </a:cubicBezTo>
                  <a:cubicBezTo>
                    <a:pt x="1191570" y="28623"/>
                    <a:pt x="1197847" y="43777"/>
                    <a:pt x="1197847" y="59578"/>
                  </a:cubicBezTo>
                  <a:lnTo>
                    <a:pt x="1197847" y="81331"/>
                  </a:lnTo>
                  <a:cubicBezTo>
                    <a:pt x="1197847" y="97132"/>
                    <a:pt x="1191570" y="112286"/>
                    <a:pt x="1180397" y="123459"/>
                  </a:cubicBezTo>
                  <a:cubicBezTo>
                    <a:pt x="1169224" y="134632"/>
                    <a:pt x="1154070" y="140909"/>
                    <a:pt x="1138269" y="140909"/>
                  </a:cubicBezTo>
                  <a:lnTo>
                    <a:pt x="59578" y="140909"/>
                  </a:lnTo>
                  <a:cubicBezTo>
                    <a:pt x="43777" y="140909"/>
                    <a:pt x="28623" y="134632"/>
                    <a:pt x="17450" y="123459"/>
                  </a:cubicBezTo>
                  <a:cubicBezTo>
                    <a:pt x="6277" y="112286"/>
                    <a:pt x="0" y="97132"/>
                    <a:pt x="0" y="81331"/>
                  </a:cubicBezTo>
                  <a:lnTo>
                    <a:pt x="0" y="59578"/>
                  </a:lnTo>
                  <a:cubicBezTo>
                    <a:pt x="0" y="43777"/>
                    <a:pt x="6277" y="28623"/>
                    <a:pt x="17450" y="17450"/>
                  </a:cubicBezTo>
                  <a:cubicBezTo>
                    <a:pt x="28623" y="6277"/>
                    <a:pt x="43777" y="0"/>
                    <a:pt x="595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727180"/>
            <a:ext cx="7524026" cy="1543050"/>
            <a:chOff x="0" y="0"/>
            <a:chExt cx="1981637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1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637">
                  <a:moveTo>
                    <a:pt x="17784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8437" y="406400"/>
                  </a:lnTo>
                  <a:lnTo>
                    <a:pt x="1981637" y="203200"/>
                  </a:lnTo>
                  <a:lnTo>
                    <a:pt x="177843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86733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73474" y="3532365"/>
            <a:ext cx="4941053" cy="535015"/>
            <a:chOff x="0" y="0"/>
            <a:chExt cx="1301347" cy="1409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1347" cy="140909"/>
            </a:xfrm>
            <a:custGeom>
              <a:avLst/>
              <a:gdLst/>
              <a:ahLst/>
              <a:cxnLst/>
              <a:rect r="r" b="b" t="t" l="l"/>
              <a:pathLst>
                <a:path h="140909" w="1301347">
                  <a:moveTo>
                    <a:pt x="54840" y="0"/>
                  </a:moveTo>
                  <a:lnTo>
                    <a:pt x="1246507" y="0"/>
                  </a:lnTo>
                  <a:cubicBezTo>
                    <a:pt x="1261052" y="0"/>
                    <a:pt x="1275000" y="5778"/>
                    <a:pt x="1285285" y="16062"/>
                  </a:cubicBezTo>
                  <a:cubicBezTo>
                    <a:pt x="1295569" y="26347"/>
                    <a:pt x="1301347" y="40296"/>
                    <a:pt x="1301347" y="54840"/>
                  </a:cubicBezTo>
                  <a:lnTo>
                    <a:pt x="1301347" y="86069"/>
                  </a:lnTo>
                  <a:cubicBezTo>
                    <a:pt x="1301347" y="100614"/>
                    <a:pt x="1295569" y="114562"/>
                    <a:pt x="1285285" y="124847"/>
                  </a:cubicBezTo>
                  <a:cubicBezTo>
                    <a:pt x="1275000" y="135131"/>
                    <a:pt x="1261052" y="140909"/>
                    <a:pt x="1246507" y="140909"/>
                  </a:cubicBezTo>
                  <a:lnTo>
                    <a:pt x="54840" y="140909"/>
                  </a:lnTo>
                  <a:cubicBezTo>
                    <a:pt x="40296" y="140909"/>
                    <a:pt x="26347" y="135131"/>
                    <a:pt x="16062" y="124847"/>
                  </a:cubicBezTo>
                  <a:cubicBezTo>
                    <a:pt x="5778" y="114562"/>
                    <a:pt x="0" y="100614"/>
                    <a:pt x="0" y="86069"/>
                  </a:cubicBezTo>
                  <a:lnTo>
                    <a:pt x="0" y="54840"/>
                  </a:lnTo>
                  <a:cubicBezTo>
                    <a:pt x="0" y="40296"/>
                    <a:pt x="5778" y="26347"/>
                    <a:pt x="16062" y="16062"/>
                  </a:cubicBezTo>
                  <a:cubicBezTo>
                    <a:pt x="26347" y="5778"/>
                    <a:pt x="40296" y="0"/>
                    <a:pt x="54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9231" y="3532365"/>
            <a:ext cx="3176369" cy="535015"/>
            <a:chOff x="0" y="0"/>
            <a:chExt cx="836574" cy="1409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6575" cy="140909"/>
            </a:xfrm>
            <a:custGeom>
              <a:avLst/>
              <a:gdLst/>
              <a:ahLst/>
              <a:cxnLst/>
              <a:rect r="r" b="b" t="t" l="l"/>
              <a:pathLst>
                <a:path h="140909" w="836575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24000">
            <a:off x="1057791" y="4469016"/>
            <a:ext cx="2604111" cy="2399467"/>
          </a:xfrm>
          <a:custGeom>
            <a:avLst/>
            <a:gdLst/>
            <a:ahLst/>
            <a:cxnLst/>
            <a:rect r="r" b="b" t="t" l="l"/>
            <a:pathLst>
              <a:path h="2399467" w="2604111">
                <a:moveTo>
                  <a:pt x="16626" y="0"/>
                </a:moveTo>
                <a:lnTo>
                  <a:pt x="2604111" y="18064"/>
                </a:lnTo>
                <a:lnTo>
                  <a:pt x="2587485" y="2399467"/>
                </a:lnTo>
                <a:lnTo>
                  <a:pt x="0" y="2381402"/>
                </a:lnTo>
                <a:lnTo>
                  <a:pt x="16626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2634424">
            <a:off x="3235318" y="7143702"/>
            <a:ext cx="1302789" cy="861702"/>
            <a:chOff x="0" y="0"/>
            <a:chExt cx="812800" cy="5376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OBJECTIUS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7239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CLASSIFICAR VOCALS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73474" y="3529362"/>
            <a:ext cx="4941053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CLASSIFICAR PARAULES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2323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</a:rPr>
              <a:t>PREDIR FRASES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03342" y="7783788"/>
            <a:ext cx="9525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00000"/>
                </a:solidFill>
                <a:latin typeface="Glacial Indifference"/>
              </a:rPr>
              <a:t>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907483" y="4478019"/>
            <a:ext cx="2118363" cy="2118363"/>
            <a:chOff x="0" y="0"/>
            <a:chExt cx="2824484" cy="28244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2634424">
            <a:off x="8810383" y="6826138"/>
            <a:ext cx="1302789" cy="861702"/>
            <a:chOff x="0" y="0"/>
            <a:chExt cx="812800" cy="5376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883079" y="8056159"/>
            <a:ext cx="2529323" cy="70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</a:rPr>
              <a:t>ATTACK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562323" y="4246965"/>
            <a:ext cx="2118363" cy="2118363"/>
            <a:chOff x="0" y="0"/>
            <a:chExt cx="2824484" cy="282448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2915264" y="4609568"/>
            <a:ext cx="2118363" cy="2118363"/>
            <a:chOff x="0" y="0"/>
            <a:chExt cx="2824484" cy="282448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3399982" y="4986376"/>
            <a:ext cx="2118363" cy="2118363"/>
            <a:chOff x="0" y="0"/>
            <a:chExt cx="2824484" cy="282448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6" id="76"/>
          <p:cNvSpPr txBox="true"/>
          <p:nvPr/>
        </p:nvSpPr>
        <p:spPr>
          <a:xfrm rot="0">
            <a:off x="12832158" y="8123914"/>
            <a:ext cx="4305497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</a:rPr>
              <a:t>ATTACK THE BASE</a:t>
            </a:r>
          </a:p>
        </p:txBody>
      </p:sp>
      <p:grpSp>
        <p:nvGrpSpPr>
          <p:cNvPr name="Group 77" id="77"/>
          <p:cNvGrpSpPr/>
          <p:nvPr/>
        </p:nvGrpSpPr>
        <p:grpSpPr>
          <a:xfrm rot="5400000">
            <a:off x="14565845" y="7395985"/>
            <a:ext cx="651394" cy="430851"/>
            <a:chOff x="0" y="0"/>
            <a:chExt cx="812800" cy="53760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10429905" cy="1543050"/>
            <a:chOff x="0" y="0"/>
            <a:chExt cx="274697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6971" cy="406400"/>
            </a:xfrm>
            <a:custGeom>
              <a:avLst/>
              <a:gdLst/>
              <a:ahLst/>
              <a:cxnLst/>
              <a:rect r="r" b="b" t="t" l="l"/>
              <a:pathLst>
                <a:path h="406400" w="2746971">
                  <a:moveTo>
                    <a:pt x="25437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543771" y="406400"/>
                  </a:lnTo>
                  <a:lnTo>
                    <a:pt x="2746971" y="203200"/>
                  </a:lnTo>
                  <a:lnTo>
                    <a:pt x="254377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3267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42481" y="3549655"/>
            <a:ext cx="1907954" cy="535015"/>
            <a:chOff x="0" y="0"/>
            <a:chExt cx="2543939" cy="7133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0134" y="0"/>
              <a:ext cx="2483671" cy="713353"/>
              <a:chOff x="0" y="0"/>
              <a:chExt cx="490602" cy="1409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0602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490602">
                    <a:moveTo>
                      <a:pt x="70455" y="0"/>
                    </a:moveTo>
                    <a:lnTo>
                      <a:pt x="420147" y="0"/>
                    </a:lnTo>
                    <a:cubicBezTo>
                      <a:pt x="459058" y="0"/>
                      <a:pt x="490602" y="31544"/>
                      <a:pt x="490602" y="70455"/>
                    </a:cubicBezTo>
                    <a:lnTo>
                      <a:pt x="490602" y="70455"/>
                    </a:lnTo>
                    <a:cubicBezTo>
                      <a:pt x="490602" y="109366"/>
                      <a:pt x="459058" y="140909"/>
                      <a:pt x="420147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0602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8222"/>
              <a:ext cx="2543939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KANBAN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57778" y="3549655"/>
            <a:ext cx="1372443" cy="535015"/>
            <a:chOff x="0" y="0"/>
            <a:chExt cx="1829925" cy="71335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1676" y="0"/>
              <a:ext cx="1786572" cy="713353"/>
              <a:chOff x="0" y="0"/>
              <a:chExt cx="352903" cy="14090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2903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352903">
                    <a:moveTo>
                      <a:pt x="70455" y="0"/>
                    </a:moveTo>
                    <a:lnTo>
                      <a:pt x="282449" y="0"/>
                    </a:lnTo>
                    <a:cubicBezTo>
                      <a:pt x="321360" y="0"/>
                      <a:pt x="352903" y="31544"/>
                      <a:pt x="352903" y="70455"/>
                    </a:cubicBezTo>
                    <a:lnTo>
                      <a:pt x="352903" y="70455"/>
                    </a:lnTo>
                    <a:cubicBezTo>
                      <a:pt x="352903" y="89140"/>
                      <a:pt x="345480" y="107061"/>
                      <a:pt x="332268" y="120274"/>
                    </a:cubicBezTo>
                    <a:cubicBezTo>
                      <a:pt x="319055" y="133486"/>
                      <a:pt x="301134" y="140909"/>
                      <a:pt x="282449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2903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8222"/>
              <a:ext cx="1829925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EINA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64552" y="3549655"/>
            <a:ext cx="3053980" cy="535015"/>
            <a:chOff x="0" y="0"/>
            <a:chExt cx="4071973" cy="71335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48234" y="0"/>
              <a:ext cx="3975505" cy="713353"/>
              <a:chOff x="0" y="0"/>
              <a:chExt cx="785285" cy="14090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8528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785285">
                    <a:moveTo>
                      <a:pt x="70455" y="0"/>
                    </a:moveTo>
                    <a:lnTo>
                      <a:pt x="714830" y="0"/>
                    </a:lnTo>
                    <a:cubicBezTo>
                      <a:pt x="733516" y="0"/>
                      <a:pt x="751437" y="7423"/>
                      <a:pt x="764649" y="20636"/>
                    </a:cubicBezTo>
                    <a:cubicBezTo>
                      <a:pt x="777862" y="33848"/>
                      <a:pt x="785285" y="51769"/>
                      <a:pt x="785285" y="70455"/>
                    </a:cubicBezTo>
                    <a:lnTo>
                      <a:pt x="785285" y="70455"/>
                    </a:lnTo>
                    <a:cubicBezTo>
                      <a:pt x="785285" y="109366"/>
                      <a:pt x="753741" y="140909"/>
                      <a:pt x="71483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785285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8222"/>
              <a:ext cx="4071973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</a:rPr>
                <a:t>CRONOGRAMA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739367" y="6036876"/>
            <a:ext cx="4809266" cy="656905"/>
          </a:xfrm>
          <a:custGeom>
            <a:avLst/>
            <a:gdLst/>
            <a:ahLst/>
            <a:cxnLst/>
            <a:rect r="r" b="b" t="t" l="l"/>
            <a:pathLst>
              <a:path h="656905" w="4809266">
                <a:moveTo>
                  <a:pt x="0" y="0"/>
                </a:moveTo>
                <a:lnTo>
                  <a:pt x="4809266" y="0"/>
                </a:lnTo>
                <a:lnTo>
                  <a:pt x="4809266" y="656905"/>
                </a:lnTo>
                <a:lnTo>
                  <a:pt x="0" y="65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87321" y="5022943"/>
            <a:ext cx="3418275" cy="2684770"/>
          </a:xfrm>
          <a:custGeom>
            <a:avLst/>
            <a:gdLst/>
            <a:ahLst/>
            <a:cxnLst/>
            <a:rect r="r" b="b" t="t" l="l"/>
            <a:pathLst>
              <a:path h="2684770" w="3418275">
                <a:moveTo>
                  <a:pt x="0" y="0"/>
                </a:moveTo>
                <a:lnTo>
                  <a:pt x="3418275" y="0"/>
                </a:lnTo>
                <a:lnTo>
                  <a:pt x="3418275" y="2684770"/>
                </a:lnTo>
                <a:lnTo>
                  <a:pt x="0" y="26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81931" y="5382379"/>
            <a:ext cx="2819221" cy="1965899"/>
          </a:xfrm>
          <a:custGeom>
            <a:avLst/>
            <a:gdLst/>
            <a:ahLst/>
            <a:cxnLst/>
            <a:rect r="r" b="b" t="t" l="l"/>
            <a:pathLst>
              <a:path h="1965899" w="2819221">
                <a:moveTo>
                  <a:pt x="0" y="0"/>
                </a:moveTo>
                <a:lnTo>
                  <a:pt x="2819221" y="0"/>
                </a:lnTo>
                <a:lnTo>
                  <a:pt x="2819221" y="1965899"/>
                </a:lnTo>
                <a:lnTo>
                  <a:pt x="0" y="196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1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0" y="945790"/>
            <a:ext cx="9562466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7746" y="3320438"/>
            <a:ext cx="2631812" cy="4644375"/>
          </a:xfrm>
          <a:custGeom>
            <a:avLst/>
            <a:gdLst/>
            <a:ahLst/>
            <a:cxnLst/>
            <a:rect r="r" b="b" t="t" l="l"/>
            <a:pathLst>
              <a:path h="4644375" w="2631812">
                <a:moveTo>
                  <a:pt x="0" y="0"/>
                </a:moveTo>
                <a:lnTo>
                  <a:pt x="2631812" y="0"/>
                </a:lnTo>
                <a:lnTo>
                  <a:pt x="2631812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VOWEL RECOGNITION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20758" y="3320438"/>
            <a:ext cx="3283713" cy="4644375"/>
          </a:xfrm>
          <a:custGeom>
            <a:avLst/>
            <a:gdLst/>
            <a:ahLst/>
            <a:cxnLst/>
            <a:rect r="r" b="b" t="t" l="l"/>
            <a:pathLst>
              <a:path h="4644375" w="3283713">
                <a:moveTo>
                  <a:pt x="0" y="0"/>
                </a:moveTo>
                <a:lnTo>
                  <a:pt x="3283713" y="0"/>
                </a:lnTo>
                <a:lnTo>
                  <a:pt x="3283713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78" t="-1245" r="-64576" b="-333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2185671" y="5143500"/>
            <a:ext cx="4793919" cy="1021853"/>
            <a:chOff x="0" y="0"/>
            <a:chExt cx="1262596" cy="2691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596" cy="269130"/>
            </a:xfrm>
            <a:custGeom>
              <a:avLst/>
              <a:gdLst/>
              <a:ahLst/>
              <a:cxnLst/>
              <a:rect r="r" b="b" t="t" l="l"/>
              <a:pathLst>
                <a:path h="269130" w="1262596">
                  <a:moveTo>
                    <a:pt x="56523" y="0"/>
                  </a:moveTo>
                  <a:lnTo>
                    <a:pt x="1206073" y="0"/>
                  </a:lnTo>
                  <a:cubicBezTo>
                    <a:pt x="1221064" y="0"/>
                    <a:pt x="1235440" y="5955"/>
                    <a:pt x="1246041" y="16555"/>
                  </a:cubicBezTo>
                  <a:cubicBezTo>
                    <a:pt x="1256641" y="27155"/>
                    <a:pt x="1262596" y="41532"/>
                    <a:pt x="1262596" y="56523"/>
                  </a:cubicBezTo>
                  <a:lnTo>
                    <a:pt x="1262596" y="212607"/>
                  </a:lnTo>
                  <a:cubicBezTo>
                    <a:pt x="1262596" y="227598"/>
                    <a:pt x="1256641" y="241975"/>
                    <a:pt x="1246041" y="252575"/>
                  </a:cubicBezTo>
                  <a:cubicBezTo>
                    <a:pt x="1235440" y="263175"/>
                    <a:pt x="1221064" y="269130"/>
                    <a:pt x="1206073" y="269130"/>
                  </a:cubicBezTo>
                  <a:lnTo>
                    <a:pt x="56523" y="269130"/>
                  </a:lnTo>
                  <a:cubicBezTo>
                    <a:pt x="41532" y="269130"/>
                    <a:pt x="27155" y="263175"/>
                    <a:pt x="16555" y="252575"/>
                  </a:cubicBezTo>
                  <a:cubicBezTo>
                    <a:pt x="5955" y="241975"/>
                    <a:pt x="0" y="227598"/>
                    <a:pt x="0" y="212607"/>
                  </a:cubicBezTo>
                  <a:lnTo>
                    <a:pt x="0" y="56523"/>
                  </a:lnTo>
                  <a:cubicBezTo>
                    <a:pt x="0" y="41532"/>
                    <a:pt x="5955" y="27155"/>
                    <a:pt x="16555" y="16555"/>
                  </a:cubicBezTo>
                  <a:cubicBezTo>
                    <a:pt x="27155" y="5955"/>
                    <a:pt x="41532" y="0"/>
                    <a:pt x="56523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2596" cy="307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510589" y="5300873"/>
            <a:ext cx="4313606" cy="86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</a:rPr>
              <a:t>VOCAL - A</a:t>
            </a:r>
          </a:p>
        </p:txBody>
      </p:sp>
      <p:sp>
        <p:nvSpPr>
          <p:cNvPr name="AutoShape 22" id="22"/>
          <p:cNvSpPr/>
          <p:nvPr/>
        </p:nvSpPr>
        <p:spPr>
          <a:xfrm>
            <a:off x="4939558" y="5642625"/>
            <a:ext cx="1981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0204471" y="5642625"/>
            <a:ext cx="1981200" cy="118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92912" y="3090101"/>
            <a:ext cx="6250250" cy="5640166"/>
          </a:xfrm>
          <a:custGeom>
            <a:avLst/>
            <a:gdLst/>
            <a:ahLst/>
            <a:cxnLst/>
            <a:rect r="r" b="b" t="t" l="l"/>
            <a:pathLst>
              <a:path h="5640166" w="6250250">
                <a:moveTo>
                  <a:pt x="0" y="0"/>
                </a:moveTo>
                <a:lnTo>
                  <a:pt x="6250250" y="0"/>
                </a:lnTo>
                <a:lnTo>
                  <a:pt x="625025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VOWEL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7409" y="5770794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</a:rPr>
              <a:t>PRECISIÓ DE PREDICCIÓ: </a:t>
            </a:r>
            <a:r>
              <a:rPr lang="en-US" sz="2750">
                <a:solidFill>
                  <a:srgbClr val="022033"/>
                </a:solidFill>
                <a:latin typeface="Glacial Indifference Bold"/>
              </a:rPr>
              <a:t>98%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789997" y="5910184"/>
            <a:ext cx="18029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033110" y="6447095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</a:rPr>
              <a:t>CROSSVALIDATION SCORE: </a:t>
            </a:r>
            <a:r>
              <a:rPr lang="en-US" sz="2750">
                <a:solidFill>
                  <a:srgbClr val="022033"/>
                </a:solidFill>
                <a:latin typeface="Glacial Indifference Bold"/>
              </a:rPr>
              <a:t>76,2%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693223"/>
            <a:ext cx="2423163" cy="2423163"/>
            <a:chOff x="0" y="0"/>
            <a:chExt cx="3230884" cy="32308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3200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44695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086189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3200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44695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86189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3200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44695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86189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06400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347895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289389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06400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347895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289389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06400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347895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89389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2225320" y="3447784"/>
            <a:ext cx="5033980" cy="4914041"/>
          </a:xfrm>
          <a:custGeom>
            <a:avLst/>
            <a:gdLst/>
            <a:ahLst/>
            <a:cxnLst/>
            <a:rect r="r" b="b" t="t" l="l"/>
            <a:pathLst>
              <a:path h="4914041" w="5033980">
                <a:moveTo>
                  <a:pt x="0" y="0"/>
                </a:moveTo>
                <a:lnTo>
                  <a:pt x="5033980" y="0"/>
                </a:lnTo>
                <a:lnTo>
                  <a:pt x="5033980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714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3451863" y="5904804"/>
            <a:ext cx="1921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0407893" y="5904804"/>
            <a:ext cx="18174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</a:rPr>
              <a:t>RESULTATS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</a:rPr>
              <a:t>RECOGNITION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373522" y="3447784"/>
            <a:ext cx="5034371" cy="4914041"/>
            <a:chOff x="0" y="0"/>
            <a:chExt cx="6712495" cy="655205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12495" cy="6552055"/>
            </a:xfrm>
            <a:custGeom>
              <a:avLst/>
              <a:gdLst/>
              <a:ahLst/>
              <a:cxnLst/>
              <a:rect r="r" b="b" t="t" l="l"/>
              <a:pathLst>
                <a:path h="6552055" w="6712495">
                  <a:moveTo>
                    <a:pt x="0" y="0"/>
                  </a:moveTo>
                  <a:lnTo>
                    <a:pt x="6712495" y="0"/>
                  </a:lnTo>
                  <a:lnTo>
                    <a:pt x="6712495" y="6552055"/>
                  </a:lnTo>
                  <a:lnTo>
                    <a:pt x="0" y="655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00698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45904" y="421230"/>
              <a:ext cx="6486256" cy="5987314"/>
            </a:xfrm>
            <a:custGeom>
              <a:avLst/>
              <a:gdLst/>
              <a:ahLst/>
              <a:cxnLst/>
              <a:rect r="r" b="b" t="t" l="l"/>
              <a:pathLst>
                <a:path h="5987314" w="6486256">
                  <a:moveTo>
                    <a:pt x="0" y="0"/>
                  </a:moveTo>
                  <a:lnTo>
                    <a:pt x="6486256" y="0"/>
                  </a:lnTo>
                  <a:lnTo>
                    <a:pt x="6486256" y="5987313"/>
                  </a:lnTo>
                  <a:lnTo>
                    <a:pt x="0" y="598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DAGJUdzXMFY</dc:identifier>
  <dcterms:modified xsi:type="dcterms:W3CDTF">2011-08-01T06:04:30Z</dcterms:modified>
  <cp:revision>1</cp:revision>
  <dc:title>Lip-Reading-for-Silent-Speech-Recognition-using-3D-Convolution</dc:title>
</cp:coreProperties>
</file>